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0" r:id="rId1"/>
  </p:sldMasterIdLst>
  <p:handoutMasterIdLst>
    <p:handoutMasterId r:id="rId6"/>
  </p:handoutMasterIdLst>
  <p:sldIdLst>
    <p:sldId id="260" r:id="rId2"/>
    <p:sldId id="261" r:id="rId3"/>
    <p:sldId id="263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6305" autoAdjust="0"/>
  </p:normalViewPr>
  <p:slideViewPr>
    <p:cSldViewPr>
      <p:cViewPr varScale="1">
        <p:scale>
          <a:sx n="81" d="100"/>
          <a:sy n="81" d="100"/>
        </p:scale>
        <p:origin x="126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Classics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Sheet1!$B$2:$F$2</c:f>
              <c:numCache>
                <c:formatCode>"$"#,##0.00</c:formatCode>
                <c:ptCount val="5"/>
                <c:pt idx="0">
                  <c:v>18580</c:v>
                </c:pt>
                <c:pt idx="1">
                  <c:v>69225</c:v>
                </c:pt>
                <c:pt idx="2">
                  <c:v>16326</c:v>
                </c:pt>
                <c:pt idx="3">
                  <c:v>10017</c:v>
                </c:pt>
                <c:pt idx="4">
                  <c:v>26134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Mystery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Sheet1!$B$3:$F$3</c:f>
              <c:numCache>
                <c:formatCode>"$"#,##0.00</c:formatCode>
                <c:ptCount val="5"/>
                <c:pt idx="0">
                  <c:v>78970</c:v>
                </c:pt>
                <c:pt idx="1">
                  <c:v>82262</c:v>
                </c:pt>
                <c:pt idx="2">
                  <c:v>48640</c:v>
                </c:pt>
                <c:pt idx="3">
                  <c:v>49985</c:v>
                </c:pt>
                <c:pt idx="4">
                  <c:v>73428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Romance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Sheet1!$B$4:$F$4</c:f>
              <c:numCache>
                <c:formatCode>"$"#,##0.00</c:formatCode>
                <c:ptCount val="5"/>
                <c:pt idx="0">
                  <c:v>94236</c:v>
                </c:pt>
                <c:pt idx="1">
                  <c:v>131390</c:v>
                </c:pt>
                <c:pt idx="2">
                  <c:v>79022</c:v>
                </c:pt>
                <c:pt idx="3">
                  <c:v>71009</c:v>
                </c:pt>
                <c:pt idx="4">
                  <c:v>81474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Sci-Fi &amp; Fantasy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Sheet1!$B$5:$F$5</c:f>
              <c:numCache>
                <c:formatCode>"$"#,##0.00</c:formatCode>
                <c:ptCount val="5"/>
                <c:pt idx="0">
                  <c:v>16730</c:v>
                </c:pt>
                <c:pt idx="1">
                  <c:v>19730</c:v>
                </c:pt>
                <c:pt idx="2">
                  <c:v>12109</c:v>
                </c:pt>
                <c:pt idx="3">
                  <c:v>11355</c:v>
                </c:pt>
                <c:pt idx="4">
                  <c:v>17686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Young Adult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Sheet1!$B$6:$F$6</c:f>
              <c:numCache>
                <c:formatCode>"$"#,##0.00</c:formatCode>
                <c:ptCount val="5"/>
                <c:pt idx="0">
                  <c:v>35358</c:v>
                </c:pt>
                <c:pt idx="1">
                  <c:v>42685</c:v>
                </c:pt>
                <c:pt idx="2">
                  <c:v>20893</c:v>
                </c:pt>
                <c:pt idx="3">
                  <c:v>16065</c:v>
                </c:pt>
                <c:pt idx="4">
                  <c:v>21388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251512"/>
        <c:axId val="480249552"/>
      </c:barChart>
      <c:catAx>
        <c:axId val="480251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49552"/>
        <c:crosses val="autoZero"/>
        <c:auto val="1"/>
        <c:lblAlgn val="ctr"/>
        <c:lblOffset val="100"/>
        <c:noMultiLvlLbl val="0"/>
      </c:catAx>
      <c:valAx>
        <c:axId val="48024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5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16C1-626A-4C97-8487-2A2B8EF56284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E356-F43E-4F07-8C00-DBA096FE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3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52400"/>
            <a:ext cx="121351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4F869E-98D3-46E3-A524-D64239D18F46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719669" cy="3048000"/>
          </a:xfrm>
        </p:spPr>
        <p:txBody>
          <a:bodyPr>
            <a:normAutofit/>
          </a:bodyPr>
          <a:lstStyle/>
          <a:p>
            <a:r>
              <a:rPr lang="en-US" sz="6600" dirty="0"/>
              <a:t>Crown and Griffin 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045" y="36576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Fiction Genre Sales Report, 2008-2012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323"/>
            <a:ext cx="1600200" cy="2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year, Crown and Griffin sold $220,110 in fiction books alone– just over half of our total revenue. We sell five genres of books: classic, mystery, romance, sci-fi and fantasy, and young adult.</a:t>
            </a:r>
          </a:p>
          <a:p>
            <a:r>
              <a:rPr lang="en-US" sz="2800" dirty="0" smtClean="0"/>
              <a:t>Sales of all books have been historically low throughout the recession, but sales in all fiction genres were up in 2010.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63978"/>
              </p:ext>
            </p:extLst>
          </p:nvPr>
        </p:nvGraphicFramePr>
        <p:xfrm>
          <a:off x="1295400" y="1905000"/>
          <a:ext cx="8763000" cy="42671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60500"/>
                <a:gridCol w="1460500"/>
                <a:gridCol w="1460500"/>
                <a:gridCol w="1460500"/>
                <a:gridCol w="1460500"/>
                <a:gridCol w="1460500"/>
              </a:tblGrid>
              <a:tr h="78111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Old Management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New Management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  <a:tr h="34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Genre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2008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2009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  <a:tr h="62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Classics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$18,580.00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$69,225.00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$16,326.00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$10,017.00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$26,134.00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  <a:tr h="62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Mystery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$78,970.00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$82,262.00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$48,640.00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$49,985.00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$73,428.00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  <a:tr h="62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$94,236.00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$131,390.00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$79,022.00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$71,009.00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$81,474.00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  <a:tr h="62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Sci-Fi &amp; Fantasy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$16,730.00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$19,730.00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$12,109.00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$11,355.00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$17,686.00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  <a:tr h="62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Young Adult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$35,358.00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$42,685.00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$20,893.00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$16,065.00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$21,388.00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by Genre, 2008-2012</a:t>
            </a:r>
          </a:p>
        </p:txBody>
      </p:sp>
    </p:spTree>
    <p:extLst>
      <p:ext uri="{BB962C8B-B14F-4D97-AF65-F5344CB8AC3E}">
        <p14:creationId xmlns:p14="http://schemas.microsoft.com/office/powerpoint/2010/main" val="6414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638458"/>
              </p:ext>
            </p:extLst>
          </p:nvPr>
        </p:nvGraphicFramePr>
        <p:xfrm>
          <a:off x="2438400" y="20574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by Genre, 2008-2012</a:t>
            </a:r>
          </a:p>
        </p:txBody>
      </p:sp>
    </p:spTree>
    <p:extLst>
      <p:ext uri="{BB962C8B-B14F-4D97-AF65-F5344CB8AC3E}">
        <p14:creationId xmlns:p14="http://schemas.microsoft.com/office/powerpoint/2010/main" val="2751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155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Crown and Griffin Books</vt:lpstr>
      <vt:lpstr>Summary</vt:lpstr>
      <vt:lpstr>Sales by Genre, 2008-2012</vt:lpstr>
      <vt:lpstr>Sales by Genre, 2008-2012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2013-07-29T19:49:43Z</dcterms:created>
  <dcterms:modified xsi:type="dcterms:W3CDTF">2013-07-29T19:49:47Z</dcterms:modified>
</cp:coreProperties>
</file>